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32"/>
  </p:notesMasterIdLst>
  <p:handoutMasterIdLst>
    <p:handoutMasterId r:id="rId33"/>
  </p:handoutMasterIdLst>
  <p:sldIdLst>
    <p:sldId id="449" r:id="rId3"/>
    <p:sldId id="1008" r:id="rId4"/>
    <p:sldId id="1026" r:id="rId5"/>
    <p:sldId id="1028" r:id="rId6"/>
    <p:sldId id="999" r:id="rId7"/>
    <p:sldId id="1027" r:id="rId8"/>
    <p:sldId id="1029" r:id="rId9"/>
    <p:sldId id="1030" r:id="rId10"/>
    <p:sldId id="1034" r:id="rId11"/>
    <p:sldId id="1038" r:id="rId12"/>
    <p:sldId id="1037" r:id="rId13"/>
    <p:sldId id="1039" r:id="rId14"/>
    <p:sldId id="1040" r:id="rId15"/>
    <p:sldId id="1041" r:id="rId16"/>
    <p:sldId id="1022" r:id="rId17"/>
    <p:sldId id="1043" r:id="rId18"/>
    <p:sldId id="1042" r:id="rId19"/>
    <p:sldId id="1044" r:id="rId20"/>
    <p:sldId id="1045" r:id="rId21"/>
    <p:sldId id="1048" r:id="rId22"/>
    <p:sldId id="1049" r:id="rId23"/>
    <p:sldId id="1046" r:id="rId24"/>
    <p:sldId id="1047" r:id="rId25"/>
    <p:sldId id="1050" r:id="rId26"/>
    <p:sldId id="1023" r:id="rId27"/>
    <p:sldId id="1051" r:id="rId28"/>
    <p:sldId id="1024" r:id="rId29"/>
    <p:sldId id="1013" r:id="rId30"/>
    <p:sldId id="1006" r:id="rId31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26"/>
            <p14:sldId id="1028"/>
            <p14:sldId id="999"/>
            <p14:sldId id="1027"/>
            <p14:sldId id="1029"/>
            <p14:sldId id="1030"/>
            <p14:sldId id="1034"/>
            <p14:sldId id="1038"/>
            <p14:sldId id="1037"/>
            <p14:sldId id="1039"/>
            <p14:sldId id="1040"/>
            <p14:sldId id="1041"/>
            <p14:sldId id="1022"/>
            <p14:sldId id="1043"/>
            <p14:sldId id="1042"/>
            <p14:sldId id="1044"/>
            <p14:sldId id="1045"/>
            <p14:sldId id="1048"/>
            <p14:sldId id="1049"/>
            <p14:sldId id="1046"/>
            <p14:sldId id="1047"/>
            <p14:sldId id="1050"/>
            <p14:sldId id="1023"/>
            <p14:sldId id="1051"/>
            <p14:sldId id="1024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75E"/>
    <a:srgbClr val="9A1F4E"/>
    <a:srgbClr val="E8E8E8"/>
    <a:srgbClr val="152B65"/>
    <a:srgbClr val="8FAADC"/>
    <a:srgbClr val="3367BB"/>
    <a:srgbClr val="CCECFF"/>
    <a:srgbClr val="FFFFCC"/>
    <a:srgbClr val="FF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2077" autoAdjust="0"/>
  </p:normalViewPr>
  <p:slideViewPr>
    <p:cSldViewPr>
      <p:cViewPr varScale="1">
        <p:scale>
          <a:sx n="110" d="100"/>
          <a:sy n="110" d="100"/>
        </p:scale>
        <p:origin x="1836" y="114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578E6-2F14-099D-FF55-80441C06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DEAF7E-8325-3668-C4E5-296BD68BF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EF8EC0-D3BC-7792-96FE-FEDFD4274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6C69D-92B9-821A-ACF1-78B87DA6B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0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C55B-5E16-ABE4-2F16-268408FB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F075E-0509-DD92-1E6B-22697CA41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D84C61-D71C-4245-4F04-451661160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504DC6-0964-7982-6290-910EF9644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A090-06BA-6631-7E24-23BD667F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B5038E-0AE1-C7D7-A884-3EC195FE4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09EE01-11E6-588D-B99C-95037E1E9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469BD-ED4C-7109-CBB2-EF955CD2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27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F37D6-2014-BDB9-000B-9149F0559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B30B85-617C-0D9C-D6F1-EA3ED5CB8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CB370-F830-7E64-EB0B-8AA5285C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888AD-4050-8908-A82F-0EC9FF93E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71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E2BB-C69F-A533-B1EB-A9FA1D61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DE8BF9-3CBF-26DD-A790-96673725C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D4E04-CDFF-6803-B3A1-A36A47544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52576-33D5-F37D-8FD6-12816F6A1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3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42E7D-8EB3-F5CA-8D36-445854BC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45943-8670-6C01-011A-502692DB5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0D65E8-EED2-02D2-5FF6-3A41A53D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C5712-FD11-469E-2746-70923506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5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F6B9-B7E4-D6A1-2A20-21F626471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B37DF-8790-657E-443A-D5EA4CB4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BC1EDA-9280-C5D1-F544-26BD8A6CA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D741B-3123-7EBF-4069-38174C63A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02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0374F-D025-BD78-6607-073308C5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B55F52-97A2-20BA-5EEC-D0AD883EF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BBFBAC-17E2-517C-A424-B80C4EB37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520EA-AE2E-D37C-2FB7-65839A946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8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306-61D0-3CA4-B455-17039C87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02FA5A-2ADA-049C-682A-03928C41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308C80-60E4-6D61-39E7-D64DB68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24354-25B2-B2E2-6934-8D01DE234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B200-6DEA-8CBA-E8CB-FCC0F8BC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129E6-5E70-5BC9-2EB2-636379213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6E8478-BDD7-D3C8-6EEA-87A15A595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B61A14-50E5-ABC1-4212-3221279AE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13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2EDB-407A-30C0-8FF7-93AE95E1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6F1D98-C974-0DC4-14FE-61A6F5ABA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A13055-0E44-FD9F-A413-FA193F2A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92F7F-A63D-EFA8-698D-EC057F345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6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BD5C9-47B1-0D9D-1F90-49D422FE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812DD-8F2C-357A-04D0-E640BFD2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A3663F-3B8E-AABA-159F-2E07C6368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6749A-7FC5-7F7C-1297-FB13747FA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35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F266-FAAC-C972-704F-56318190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7ED20-0F68-E9F0-59B9-A5E1E4CAD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FC825C-D734-3D95-C219-97EA77F51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9C1D-C11F-0B89-F276-D0C98504F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49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E8C12-4DA8-F1D9-F2BF-724990A8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A1AB7-CA8A-0635-4CF5-8F6B62ACD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105EBB-5745-90BC-94F1-638DEB2FA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415B1-3642-FA71-0B22-30D8F8254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7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6EDD-B793-B903-740D-308E43D9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12850A-F295-7D48-701D-C47DED4A0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57D86F-A03C-5F35-A25D-6390E01AF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141FE-5FE0-D25E-D1A6-1F845D81D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D2E3-F668-C785-5034-AAAEDDC4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3E2165-EE40-7687-5706-F1EF834DF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7E894-0270-7A31-9A5F-659BB9C6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8492E-E1AC-451A-520A-8F571F37E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2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7ED5-7BCA-BE01-FC57-80F129A0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90B028-54C7-340C-44C1-55426C4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5628E1-4878-5266-6E26-838CAF8A4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ED9A7-AEFB-943C-B9CA-0FCEC8152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76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B865-5DC8-D81B-ABF8-97A19350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3F17C-036F-96E1-E9E9-413ECAD64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061524-A364-A64B-C8B4-A045BAD4F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60F93-420A-364A-4521-CDF75CB3B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88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7F70-B4F9-2BEC-EC6F-E2E48258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2174A-D0B3-63C8-03B4-F03DA2064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46604-68F0-878E-7FD1-4693EC86B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DDE75-2A1E-6BF7-D68E-A5DEF1A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3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7106-341D-BE3B-01FF-729CC56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B45083-7E13-2C8D-D3FB-0C653A090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2FF489-6D2C-DA37-81FC-AABC0C191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2953B-A4D1-ADB0-8AF6-7FFA737C6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8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#2 </a:t>
            </a: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63" y="4878004"/>
            <a:ext cx="6300072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[8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 err="1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박길순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정용석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Kilsoon.park@nucaremed.com, solucionemos@cbnu.ac.kr</a:t>
            </a:r>
          </a:p>
          <a:p>
            <a:pPr algn="ctr" eaLnBrk="1" hangingPunct="1"/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북대학교 산업인공지능연구센터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</a:endParaRPr>
          </a:p>
          <a:p>
            <a:pPr algn="ctr" eaLnBrk="1" hangingPunct="1"/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13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&lt;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중소기업 식품 제조 현장의 스마트 팩토리 확산을 위한 기존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CCTV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기반 실시간 위생복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위생모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감지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YOLO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경량 모델 및 학습 파라미터 비교 연구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온디바이스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 가능성 중심으로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&gt;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1D3ED-6024-146E-4EA5-24F25603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B6F70EE-5412-AE58-E823-73CEDDB1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257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및 증강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(Preprocessing &amp; Augmentation)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전처리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640×640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stretch resize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adaptive contrast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grayscale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일부 적용</a:t>
            </a: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증강 설정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Flip: horizontal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Zoom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20%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Saturation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±25%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Blur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2.5px ,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Noise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0.1%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학습 이미지당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증강 이미지 생성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B4FC29DF-99DE-F253-DAEF-0A5CFA15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10" name="그림 9" descr="실내, 천장, 방, 매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68B8A3-33F6-8BC7-4E9C-9BD2F8730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" y="3525920"/>
            <a:ext cx="3732470" cy="2109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B2DCC1-9281-F2AA-4A96-9D8CA94A8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54" y="3261225"/>
            <a:ext cx="367716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17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5EDE-7A66-2BF3-D743-1AD218AC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F98548B-7912-7E21-8811-73EBD7BB9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38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연구개요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 제조업체 현장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위생복 및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감지하기 위해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경량 모델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성능을 비교 분석함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200" dirty="0"/>
              <a:t>목적은 </a:t>
            </a:r>
            <a:r>
              <a:rPr lang="en-US" altLang="ko-KR" sz="1200" b="1" dirty="0"/>
              <a:t>GPU </a:t>
            </a:r>
            <a:r>
              <a:rPr lang="ko-KR" altLang="en-US" sz="1200" b="1" dirty="0" err="1"/>
              <a:t>미보유</a:t>
            </a:r>
            <a:r>
              <a:rPr lang="ko-KR" altLang="en-US" sz="1200" b="1" dirty="0"/>
              <a:t> 환경</a:t>
            </a:r>
            <a:r>
              <a:rPr lang="ko-KR" altLang="en-US" sz="1200" dirty="0"/>
              <a:t>에서도 적용 가능한 </a:t>
            </a:r>
            <a:r>
              <a:rPr lang="ko-KR" altLang="en-US" sz="1200" b="1" dirty="0"/>
              <a:t>최적 모델 및 학습 파라미터 조합</a:t>
            </a:r>
            <a:r>
              <a:rPr lang="ko-KR" altLang="en-US" sz="1200" dirty="0"/>
              <a:t>을 도출하는 것</a:t>
            </a:r>
            <a:endParaRPr lang="en-US" altLang="ko-KR" sz="12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실험 대상 모델 및 조건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6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000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727E5D31-03B0-60B8-2C98-5CBD22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BA9EE78-9EF5-48ED-3AEA-A5441D19388A}"/>
              </a:ext>
            </a:extLst>
          </p:cNvPr>
          <p:cNvGraphicFramePr>
            <a:graphicFrameLocks noGrp="1"/>
          </p:cNvGraphicFramePr>
          <p:nvPr/>
        </p:nvGraphicFramePr>
        <p:xfrm>
          <a:off x="563563" y="3655212"/>
          <a:ext cx="8016874" cy="1645920"/>
        </p:xfrm>
        <a:graphic>
          <a:graphicData uri="http://schemas.openxmlformats.org/drawingml/2006/table">
            <a:tbl>
              <a:tblPr/>
              <a:tblGrid>
                <a:gridCol w="1758412">
                  <a:extLst>
                    <a:ext uri="{9D8B030D-6E8A-4147-A177-3AD203B41FA5}">
                      <a16:colId xmlns:a16="http://schemas.microsoft.com/office/drawing/2014/main" val="1204403829"/>
                    </a:ext>
                  </a:extLst>
                </a:gridCol>
                <a:gridCol w="6258462">
                  <a:extLst>
                    <a:ext uri="{9D8B030D-6E8A-4147-A177-3AD203B41FA5}">
                      <a16:colId xmlns:a16="http://schemas.microsoft.com/office/drawing/2014/main" val="1127397760"/>
                    </a:ext>
                  </a:extLst>
                </a:gridCol>
              </a:tblGrid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80898"/>
                  </a:ext>
                </a:extLst>
              </a:tr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모델군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YOLOv5n, YOLOv5s, YOLOv8n, YOLOv8s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78040"/>
                  </a:ext>
                </a:extLst>
              </a:tr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입력 해상도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640×640, 960×960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260"/>
                  </a:ext>
                </a:extLst>
              </a:tr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 수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50, 100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566378"/>
                  </a:ext>
                </a:extLst>
              </a:tr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배치 크기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 (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고정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72998"/>
                  </a:ext>
                </a:extLst>
              </a:tr>
              <a:tr h="1207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 조합 수</a:t>
                      </a:r>
                      <a:endParaRPr lang="ko-KR" alt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× 2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해상도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× 2 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에포크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= </a:t>
                      </a:r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 </a:t>
                      </a:r>
                      <a:r>
                        <a:rPr lang="en-US" altLang="ko-KR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 조합</a:t>
                      </a:r>
                      <a:endParaRPr lang="ko-KR" alt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7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0457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5585-AD56-26C4-4740-235F14D4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28783279-9DDE-EFB8-F01B-C47964273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82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실험 플랫폼 및 프레임워크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(Experiment Platform &amp; Framework)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 환경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(Training Environment)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플랫폼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Google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Pro + 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사양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NVIDIA A100 (40GB VRAM)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운영 체제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Ubuntu 20.04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가상 환경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endParaRPr lang="en-US" altLang="ko-KR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언어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Python 3.10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딥러닝 프레임워크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PyTorch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Ultralytics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YOLOv5, YOLOv8)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 처리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OpenCV </a:t>
            </a: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GUI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Tkinter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데스크탑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UI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추론 스크립트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.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py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실행파일로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패키징하여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로컬 환경에서도 실행 가능하도록 구성함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1000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26AB6BF-7516-8807-56A4-7EDDE7C0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023CB-4AD8-628C-3338-828A8733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90" y="2461773"/>
            <a:ext cx="4819656" cy="20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41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8C9F-E32D-1B28-F223-14070AA0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DCC9D7E-DA1B-5174-827F-B78797A3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72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600" dirty="0"/>
              <a:t>추론 환경 </a:t>
            </a:r>
            <a:r>
              <a:rPr lang="en-US" altLang="ko-KR" sz="1600" dirty="0"/>
              <a:t>(Inference Environment)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도입을 가정한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중소기업 사무 환경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모사하여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CPU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로컬 디바이스에서 실시간 추론 성능을 비교 측정함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운영 체제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macOS 13.5 (Ventura), Windows 11 Pro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 조건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네트워크 연결 없이 완전 오프라인 상태에서 추론 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Tkinter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GUI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인터페이스를 통해 영상 파일 로딩 및 결과 시각화 수행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88E7F13-1AAC-0D88-DCC8-F88697DC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7A0AAE-CCA8-525F-70A8-308FBEDE9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35519"/>
              </p:ext>
            </p:extLst>
          </p:nvPr>
        </p:nvGraphicFramePr>
        <p:xfrm>
          <a:off x="536575" y="2459196"/>
          <a:ext cx="8016876" cy="1097280"/>
        </p:xfrm>
        <a:graphic>
          <a:graphicData uri="http://schemas.openxmlformats.org/drawingml/2006/table">
            <a:tbl>
              <a:tblPr/>
              <a:tblGrid>
                <a:gridCol w="1605398">
                  <a:extLst>
                    <a:ext uri="{9D8B030D-6E8A-4147-A177-3AD203B41FA5}">
                      <a16:colId xmlns:a16="http://schemas.microsoft.com/office/drawing/2014/main" val="406593488"/>
                    </a:ext>
                  </a:extLst>
                </a:gridCol>
                <a:gridCol w="2970033">
                  <a:extLst>
                    <a:ext uri="{9D8B030D-6E8A-4147-A177-3AD203B41FA5}">
                      <a16:colId xmlns:a16="http://schemas.microsoft.com/office/drawing/2014/main" val="1825679152"/>
                    </a:ext>
                  </a:extLst>
                </a:gridCol>
                <a:gridCol w="3441445">
                  <a:extLst>
                    <a:ext uri="{9D8B030D-6E8A-4147-A177-3AD203B41FA5}">
                      <a16:colId xmlns:a16="http://schemas.microsoft.com/office/drawing/2014/main" val="311519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장비 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주요 사양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역할 </a:t>
                      </a:r>
                      <a:r>
                        <a:rPr lang="en-US" altLang="ko-KR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49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Macbook M1 Pro</a:t>
                      </a:r>
                      <a:endParaRPr 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Apple M1 Pro 8-Core CPU, 16GB 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성능 측정 기준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로컬 테스트 주력 환경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40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Macbook M2 Air</a:t>
                      </a:r>
                      <a:endParaRPr 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Apple M2 8-Core CPU, 8GB 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효율 기반 저전력 모델 성능 비교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729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Surface Pro 7+</a:t>
                      </a:r>
                      <a:endParaRPr 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Intel Core i7-1165G7, 16GB 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Windows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환경 기반 성능 및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측정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77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6250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72D4-AEA0-7839-9072-85CB93F92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CB00B99-24C8-70B2-1A00-23823E228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545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기준 정의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(Performance Evaluation Criteria)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실험에서의 성능 평가는 다음 두 가지 주요 지표를 기준으로 수행되었으며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지표들은 모델 선택 시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적용 가능성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판단하는 핵심 기준으로 작용한다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FPS (Frames Per Second)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처리 속도 지표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11783" lvl="2" indent="0"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11783" lvl="2" indent="0">
              <a:spcBef>
                <a:spcPts val="600"/>
              </a:spcBef>
              <a:buNone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GT Precision (%)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정탐률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지표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학습에 사용되지 않은 실제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영상에서 추출한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장의 프레임에 대해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Ground Truth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라벨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비교하여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정탐률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측정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8CA9C5E0-DC4A-8869-7EAB-60F5778C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B0962D-4368-21E4-7B61-8ECB537C7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11288"/>
              </p:ext>
            </p:extLst>
          </p:nvPr>
        </p:nvGraphicFramePr>
        <p:xfrm>
          <a:off x="1770190" y="2798993"/>
          <a:ext cx="5178450" cy="1097280"/>
        </p:xfrm>
        <a:graphic>
          <a:graphicData uri="http://schemas.openxmlformats.org/drawingml/2006/table">
            <a:tbl>
              <a:tblPr/>
              <a:tblGrid>
                <a:gridCol w="1308407">
                  <a:extLst>
                    <a:ext uri="{9D8B030D-6E8A-4147-A177-3AD203B41FA5}">
                      <a16:colId xmlns:a16="http://schemas.microsoft.com/office/drawing/2014/main" val="3328829807"/>
                    </a:ext>
                  </a:extLst>
                </a:gridCol>
                <a:gridCol w="3870043">
                  <a:extLst>
                    <a:ext uri="{9D8B030D-6E8A-4147-A177-3AD203B41FA5}">
                      <a16:colId xmlns:a16="http://schemas.microsoft.com/office/drawing/2014/main" val="2288327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실시간성 평가 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185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≥ 15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🟢 매우 우수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CCTV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분석 가능 수준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3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 ≤ FPS &lt; 15</a:t>
                      </a:r>
                      <a:endParaRPr 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🟡 보통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준실시간 또는 사후 분석 적합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09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&lt; 5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🔴 느림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사후 분석 전용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실시간 불가능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361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CA02B7-576E-08E9-ADE8-7F1919C5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93877"/>
              </p:ext>
            </p:extLst>
          </p:nvPr>
        </p:nvGraphicFramePr>
        <p:xfrm>
          <a:off x="1770190" y="5057652"/>
          <a:ext cx="5178450" cy="1097280"/>
        </p:xfrm>
        <a:graphic>
          <a:graphicData uri="http://schemas.openxmlformats.org/drawingml/2006/table">
            <a:tbl>
              <a:tblPr/>
              <a:tblGrid>
                <a:gridCol w="971745">
                  <a:extLst>
                    <a:ext uri="{9D8B030D-6E8A-4147-A177-3AD203B41FA5}">
                      <a16:colId xmlns:a16="http://schemas.microsoft.com/office/drawing/2014/main" val="3813073634"/>
                    </a:ext>
                  </a:extLst>
                </a:gridCol>
                <a:gridCol w="4206705">
                  <a:extLst>
                    <a:ext uri="{9D8B030D-6E8A-4147-A177-3AD203B41FA5}">
                      <a16:colId xmlns:a16="http://schemas.microsoft.com/office/drawing/2014/main" val="35699577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정탐률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기준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3383"/>
                  </a:ext>
                </a:extLst>
              </a:tr>
              <a:tr h="1227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≥ </a:t>
                      </a:r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🟢 매우 우수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실제 적용 시 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오탐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미탐률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80664"/>
                  </a:ext>
                </a:extLst>
              </a:tr>
              <a:tr h="1227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 ~ 79%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🟡 양호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현장 적용 가능하나 후처리 필요 가능성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7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&lt; 70%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🔴 미흡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오탐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미탐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위험 높아 보완 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7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585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1996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종 성능 비교표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5B8AB7-4E84-E7B6-383A-EC0F773D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026648"/>
              </p:ext>
            </p:extLst>
          </p:nvPr>
        </p:nvGraphicFramePr>
        <p:xfrm>
          <a:off x="280980" y="1704473"/>
          <a:ext cx="8582040" cy="4263296"/>
        </p:xfrm>
        <a:graphic>
          <a:graphicData uri="http://schemas.openxmlformats.org/drawingml/2006/table">
            <a:tbl>
              <a:tblPr/>
              <a:tblGrid>
                <a:gridCol w="1342395">
                  <a:extLst>
                    <a:ext uri="{9D8B030D-6E8A-4147-A177-3AD203B41FA5}">
                      <a16:colId xmlns:a16="http://schemas.microsoft.com/office/drawing/2014/main" val="112067879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44088629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614288604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107616100"/>
                    </a:ext>
                  </a:extLst>
                </a:gridCol>
                <a:gridCol w="1265381">
                  <a:extLst>
                    <a:ext uri="{9D8B030D-6E8A-4147-A177-3AD203B41FA5}">
                      <a16:colId xmlns:a16="http://schemas.microsoft.com/office/drawing/2014/main" val="2370557067"/>
                    </a:ext>
                  </a:extLst>
                </a:gridCol>
                <a:gridCol w="714641">
                  <a:extLst>
                    <a:ext uri="{9D8B030D-6E8A-4147-A177-3AD203B41FA5}">
                      <a16:colId xmlns:a16="http://schemas.microsoft.com/office/drawing/2014/main" val="1256668965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2383812380"/>
                    </a:ext>
                  </a:extLst>
                </a:gridCol>
                <a:gridCol w="1080012">
                  <a:extLst>
                    <a:ext uri="{9D8B030D-6E8A-4147-A177-3AD203B41FA5}">
                      <a16:colId xmlns:a16="http://schemas.microsoft.com/office/drawing/2014/main" val="2611421127"/>
                    </a:ext>
                  </a:extLst>
                </a:gridCol>
                <a:gridCol w="1209578">
                  <a:extLst>
                    <a:ext uri="{9D8B030D-6E8A-4147-A177-3AD203B41FA5}">
                      <a16:colId xmlns:a16="http://schemas.microsoft.com/office/drawing/2014/main" val="3684549186"/>
                    </a:ext>
                  </a:extLst>
                </a:gridCol>
              </a:tblGrid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최적 </a:t>
                      </a:r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250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0436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42562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0.313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19672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0.431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64213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0.889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0.338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797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05187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18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90436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0.927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0.321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05988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7850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0.265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60516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6821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0.414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771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45914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24200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u="sng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0.481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7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9122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A948-90D2-9E67-7D7D-8EDC76B63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689916B-A7B5-8E62-9510-AB8D9C20E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554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sz="1800" dirty="0"/>
              <a:t>성능별 </a:t>
            </a:r>
            <a:r>
              <a:rPr lang="en-US" altLang="ko-KR" sz="1800" dirty="0"/>
              <a:t>Top 3 </a:t>
            </a:r>
            <a:r>
              <a:rPr lang="ko-KR" altLang="en-US" sz="1800" dirty="0"/>
              <a:t>비교</a:t>
            </a:r>
            <a:endParaRPr lang="en-US" altLang="ko-KR" sz="1800" dirty="0"/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🎯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mAP@0.5 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Top 3</a:t>
            </a: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✔️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YOLOv5s/YOLOv8s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모델이 고해상도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에포크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조건에서 최고 정확도 달성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🎯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F1-score 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Top 3</a:t>
            </a: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✔️ 정밀도와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재현율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모두 균형 있게 확보한 모델로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사후 분석 정확도 우수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0E9A77-58A6-3FB9-0880-7CE99F4F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03E3198-EB42-5B93-2985-559A30AE7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42854"/>
              </p:ext>
            </p:extLst>
          </p:nvPr>
        </p:nvGraphicFramePr>
        <p:xfrm>
          <a:off x="2130194" y="2078985"/>
          <a:ext cx="4458442" cy="1260016"/>
        </p:xfrm>
        <a:graphic>
          <a:graphicData uri="http://schemas.openxmlformats.org/drawingml/2006/table">
            <a:tbl>
              <a:tblPr/>
              <a:tblGrid>
                <a:gridCol w="1038406">
                  <a:extLst>
                    <a:ext uri="{9D8B030D-6E8A-4147-A177-3AD203B41FA5}">
                      <a16:colId xmlns:a16="http://schemas.microsoft.com/office/drawing/2014/main" val="2379885306"/>
                    </a:ext>
                  </a:extLst>
                </a:gridCol>
                <a:gridCol w="2160024">
                  <a:extLst>
                    <a:ext uri="{9D8B030D-6E8A-4147-A177-3AD203B41FA5}">
                      <a16:colId xmlns:a16="http://schemas.microsoft.com/office/drawing/2014/main" val="2607252292"/>
                    </a:ext>
                  </a:extLst>
                </a:gridCol>
                <a:gridCol w="1260012">
                  <a:extLst>
                    <a:ext uri="{9D8B030D-6E8A-4147-A177-3AD203B41FA5}">
                      <a16:colId xmlns:a16="http://schemas.microsoft.com/office/drawing/2014/main" val="1198133581"/>
                    </a:ext>
                  </a:extLst>
                </a:gridCol>
              </a:tblGrid>
              <a:tr h="3150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순위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34395"/>
                  </a:ext>
                </a:extLst>
              </a:tr>
              <a:tr h="3150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🥇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0.986</a:t>
                      </a:r>
                      <a:endParaRPr lang="ko-KR" alt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52207"/>
                  </a:ext>
                </a:extLst>
              </a:tr>
              <a:tr h="3150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🥈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868578"/>
                  </a:ext>
                </a:extLst>
              </a:tr>
              <a:tr h="3150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🥉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92962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5AA4549-960F-B4B6-3EF2-69009F514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53694"/>
              </p:ext>
            </p:extLst>
          </p:nvPr>
        </p:nvGraphicFramePr>
        <p:xfrm>
          <a:off x="2130195" y="4599013"/>
          <a:ext cx="4458441" cy="1097280"/>
        </p:xfrm>
        <a:graphic>
          <a:graphicData uri="http://schemas.openxmlformats.org/drawingml/2006/table">
            <a:tbl>
              <a:tblPr/>
              <a:tblGrid>
                <a:gridCol w="1001790">
                  <a:extLst>
                    <a:ext uri="{9D8B030D-6E8A-4147-A177-3AD203B41FA5}">
                      <a16:colId xmlns:a16="http://schemas.microsoft.com/office/drawing/2014/main" val="1910820452"/>
                    </a:ext>
                  </a:extLst>
                </a:gridCol>
                <a:gridCol w="2160024">
                  <a:extLst>
                    <a:ext uri="{9D8B030D-6E8A-4147-A177-3AD203B41FA5}">
                      <a16:colId xmlns:a16="http://schemas.microsoft.com/office/drawing/2014/main" val="4033723146"/>
                    </a:ext>
                  </a:extLst>
                </a:gridCol>
                <a:gridCol w="1296627">
                  <a:extLst>
                    <a:ext uri="{9D8B030D-6E8A-4147-A177-3AD203B41FA5}">
                      <a16:colId xmlns:a16="http://schemas.microsoft.com/office/drawing/2014/main" val="810979912"/>
                    </a:ext>
                  </a:extLst>
                </a:gridCol>
              </a:tblGrid>
              <a:tr h="220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순위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10013"/>
                  </a:ext>
                </a:extLst>
              </a:tr>
              <a:tr h="220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🥇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  <a:endParaRPr lang="en-US"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  <a:endParaRPr lang="ko-KR" altLang="en-US" sz="12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220096"/>
                  </a:ext>
                </a:extLst>
              </a:tr>
              <a:tr h="220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🥈 </a:t>
                      </a:r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359703"/>
                  </a:ext>
                </a:extLst>
              </a:tr>
              <a:tr h="220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🥉 </a:t>
                      </a:r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5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828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ED9C-61B6-7E3A-DA96-69B7F93B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AFDFF21-0C35-5176-F3DF-46EC9CF34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1996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나노 모델 성능 비교표 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(Nano Only)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17D8F-645B-D2DF-E524-3610F39C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2A1B0B-E285-2148-3C92-03C9A85D5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05231"/>
              </p:ext>
            </p:extLst>
          </p:nvPr>
        </p:nvGraphicFramePr>
        <p:xfrm>
          <a:off x="280980" y="1718981"/>
          <a:ext cx="8582040" cy="2318904"/>
        </p:xfrm>
        <a:graphic>
          <a:graphicData uri="http://schemas.openxmlformats.org/drawingml/2006/table">
            <a:tbl>
              <a:tblPr/>
              <a:tblGrid>
                <a:gridCol w="1342395">
                  <a:extLst>
                    <a:ext uri="{9D8B030D-6E8A-4147-A177-3AD203B41FA5}">
                      <a16:colId xmlns:a16="http://schemas.microsoft.com/office/drawing/2014/main" val="112067879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44088629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614288604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107616100"/>
                    </a:ext>
                  </a:extLst>
                </a:gridCol>
                <a:gridCol w="1265381">
                  <a:extLst>
                    <a:ext uri="{9D8B030D-6E8A-4147-A177-3AD203B41FA5}">
                      <a16:colId xmlns:a16="http://schemas.microsoft.com/office/drawing/2014/main" val="2370557067"/>
                    </a:ext>
                  </a:extLst>
                </a:gridCol>
                <a:gridCol w="714641">
                  <a:extLst>
                    <a:ext uri="{9D8B030D-6E8A-4147-A177-3AD203B41FA5}">
                      <a16:colId xmlns:a16="http://schemas.microsoft.com/office/drawing/2014/main" val="1256668965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2383812380"/>
                    </a:ext>
                  </a:extLst>
                </a:gridCol>
                <a:gridCol w="1080012">
                  <a:extLst>
                    <a:ext uri="{9D8B030D-6E8A-4147-A177-3AD203B41FA5}">
                      <a16:colId xmlns:a16="http://schemas.microsoft.com/office/drawing/2014/main" val="2611421127"/>
                    </a:ext>
                  </a:extLst>
                </a:gridCol>
                <a:gridCol w="1209578">
                  <a:extLst>
                    <a:ext uri="{9D8B030D-6E8A-4147-A177-3AD203B41FA5}">
                      <a16:colId xmlns:a16="http://schemas.microsoft.com/office/drawing/2014/main" val="3684549186"/>
                    </a:ext>
                  </a:extLst>
                </a:gridCol>
              </a:tblGrid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모델명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Precision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최적 </a:t>
                      </a:r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250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0.889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0.338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7970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0.441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05187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0.386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1838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90436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0.909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0.414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7719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0.974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45914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v8n_ep100_img640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0.932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0.959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0.423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242005"/>
                  </a:ext>
                </a:extLst>
              </a:tr>
              <a:tr h="24304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0.993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0.975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0.978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1.000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0.99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0.96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0.481</a:t>
                      </a:r>
                    </a:p>
                  </a:txBody>
                  <a:tcPr marL="30320" marR="30320" marT="15160" marB="15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7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8438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964D-B580-21D3-B75F-980F135C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AF73053-7C14-6AED-69BA-5E6E8ADDF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14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테스트용 데이터셋 설명</a:t>
            </a:r>
            <a:endParaRPr lang="en-US" altLang="ko-KR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데이터셋 개요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이미지 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101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장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분할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100%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테스트셋 전용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(Train/Valid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없음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A4DA0D-3DCB-4BCD-4D87-3C30BE03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774C6-783E-A75D-004D-3B1F9D38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9" y="2798993"/>
            <a:ext cx="7883141" cy="3219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88653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58B8-85A6-4828-A54D-E95B005E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0FA1B33-4C48-BA17-B4E4-922DAC079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09FB09-0C0B-48D8-422C-31C6FF24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3EA840-8CF1-72B5-8F84-07203CCA2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733419"/>
              </p:ext>
            </p:extLst>
          </p:nvPr>
        </p:nvGraphicFramePr>
        <p:xfrm>
          <a:off x="415984" y="1628980"/>
          <a:ext cx="8312032" cy="3990476"/>
        </p:xfrm>
        <a:graphic>
          <a:graphicData uri="http://schemas.openxmlformats.org/drawingml/2006/table">
            <a:tbl>
              <a:tblPr/>
              <a:tblGrid>
                <a:gridCol w="1365985">
                  <a:extLst>
                    <a:ext uri="{9D8B030D-6E8A-4147-A177-3AD203B41FA5}">
                      <a16:colId xmlns:a16="http://schemas.microsoft.com/office/drawing/2014/main" val="861889615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3127318665"/>
                    </a:ext>
                  </a:extLst>
                </a:gridCol>
                <a:gridCol w="900010">
                  <a:extLst>
                    <a:ext uri="{9D8B030D-6E8A-4147-A177-3AD203B41FA5}">
                      <a16:colId xmlns:a16="http://schemas.microsoft.com/office/drawing/2014/main" val="382653824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3159596382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1931460228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1787425554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492189807"/>
                    </a:ext>
                  </a:extLst>
                </a:gridCol>
                <a:gridCol w="1039004">
                  <a:extLst>
                    <a:ext uri="{9D8B030D-6E8A-4147-A177-3AD203B41FA5}">
                      <a16:colId xmlns:a16="http://schemas.microsoft.com/office/drawing/2014/main" val="86663988"/>
                    </a:ext>
                  </a:extLst>
                </a:gridCol>
              </a:tblGrid>
              <a:tr h="16715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Epochs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Input Size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Framework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mAP@0.5 (All)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</a:t>
                      </a:r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</a:t>
                      </a:r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 (%)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89882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18524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796082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82.4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05973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89.2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13339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76.5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06230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62.7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795061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93.3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874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88.9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86.9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94.4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22134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529839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60.7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8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66.2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80.0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02973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84.2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8297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85.1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66496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75.3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71734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78.8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74.3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71.6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90.2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85519"/>
                  </a:ext>
                </a:extLst>
              </a:tr>
              <a:tr h="23795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960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83.1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78.2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76.5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93.3</a:t>
                      </a:r>
                    </a:p>
                  </a:txBody>
                  <a:tcPr marL="30860" marR="30860" marT="15430" marB="15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3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9009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93FE2C-DA74-2AA9-0B81-0D5A5D9C12A6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ADC6E4-4338-D744-F65B-329AA8BDF69B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6B51E49-2B01-4A42-D67E-B2F6F95D0DD5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61F5A1B1-D133-A11E-F4CA-D1ECB93766F4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BDFE7-A248-23BE-F854-63DBCA068A9B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B58988-5F62-FDCD-11A1-7E9E431827F4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FCBD62C-886C-5509-5BBA-B5DE30E52BEB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14773D-AC32-F65A-75C1-0045B1BDE08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0EDCCF-EAF2-C91D-B441-58D027BF4921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0955028-BE94-B618-D838-B8B73387ECEC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B0825B-E9A1-9CF6-266F-2C9DB6704DE3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9B9DF9-FF76-23B7-E5FA-DD2A2EAA132F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46EB414F-19F3-28BD-16CA-325D66881FE9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E1758-E07C-69E1-C322-E8C35C00DC4E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01B22-F965-7E7D-9FF6-D25BAC983E46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BC058-46E0-2952-9B4F-387894CE8FD0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구현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(Methodology &amp; Implementation)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7F745C-FC2F-4B62-3218-949DC2663E76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3CA4F-0CBA-089C-1EAA-299038D482E9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ED523-4BC4-A4E5-2990-A3FD6FCF930C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95FF9-5722-C980-28D4-E77EDD5C63DB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763E6-807D-15BF-5376-CA9922414B47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315F-EBBD-1D0E-85E3-468BF9D8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173DDFE-F121-E576-2C8E-FEA180AD6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 &amp; GT Precision – Trade-Off)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AAAEFD-1E02-21A0-C096-F9CDB2E8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A1D08-3629-7698-B840-7AD3F791B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78652"/>
              </p:ext>
            </p:extLst>
          </p:nvPr>
        </p:nvGraphicFramePr>
        <p:xfrm>
          <a:off x="400012" y="1628980"/>
          <a:ext cx="8343978" cy="4279376"/>
        </p:xfrm>
        <a:graphic>
          <a:graphicData uri="http://schemas.openxmlformats.org/drawingml/2006/table">
            <a:tbl>
              <a:tblPr/>
              <a:tblGrid>
                <a:gridCol w="1831962">
                  <a:extLst>
                    <a:ext uri="{9D8B030D-6E8A-4147-A177-3AD203B41FA5}">
                      <a16:colId xmlns:a16="http://schemas.microsoft.com/office/drawing/2014/main" val="1896744875"/>
                    </a:ext>
                  </a:extLst>
                </a:gridCol>
                <a:gridCol w="949364">
                  <a:extLst>
                    <a:ext uri="{9D8B030D-6E8A-4147-A177-3AD203B41FA5}">
                      <a16:colId xmlns:a16="http://schemas.microsoft.com/office/drawing/2014/main" val="413729975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497854065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2182359304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553093444"/>
                    </a:ext>
                  </a:extLst>
                </a:gridCol>
                <a:gridCol w="1390663">
                  <a:extLst>
                    <a:ext uri="{9D8B030D-6E8A-4147-A177-3AD203B41FA5}">
                      <a16:colId xmlns:a16="http://schemas.microsoft.com/office/drawing/2014/main" val="3164365742"/>
                    </a:ext>
                  </a:extLst>
                </a:gridCol>
              </a:tblGrid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GT Precision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gown_on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hairnet_on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person (%)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96278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14.24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23.45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20.63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27.87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9221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14.51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24.26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33.48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836917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8.66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44.00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37.19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54.83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593104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36.30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32.22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33.79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40.45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832164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10.30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48.31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41.72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55.51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592438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yolov5n_ep100_960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10.16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46.06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40.14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52.58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82266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5.39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60.09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67.64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09081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yolov5s_ep100_960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67.73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68.33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70.79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10243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14.76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29.64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21.77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37.53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09967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14.72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28.71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15.56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28.12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34.61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242815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7.84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32.46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38.89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24.26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37.98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27395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yolov8s_ep100_640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34.43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37.78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27.21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685970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9.93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56.38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74.44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47.85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57.53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64066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yolov8n_ep100_960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10.03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52.22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47.17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54.83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29599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yolov8s_ep50_960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4.91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44.75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51.67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41.50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45.17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8632"/>
                  </a:ext>
                </a:extLst>
              </a:tr>
              <a:tr h="2517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yolov8s_ep100_960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4.81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53.66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51.11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54.65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53.71</a:t>
                      </a:r>
                    </a:p>
                  </a:txBody>
                  <a:tcPr marL="43163" marR="43163" marT="21581" marB="21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89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59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764A3-C285-A327-88B1-82335688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1EA381C-8818-6CFA-B239-0EAB900A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40A058-7AA2-8458-F7B1-47B3DF72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24709F8-EBE3-6B80-C989-FA5D4F6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78" y="1628980"/>
            <a:ext cx="6076844" cy="453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4536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342FC-71B7-A30D-A2BE-89431CC9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53CEE6E-5729-1C4A-9E56-9295CCAAA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평가 결과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1018FB-9152-581E-FAC7-3AA9DC06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0E9B08-AB02-7665-1061-A6D3C0AF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4" y="1833966"/>
            <a:ext cx="4206527" cy="244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출력 이미지">
            <a:extLst>
              <a:ext uri="{FF2B5EF4-FFF2-40B4-BE49-F238E27FC236}">
                <a16:creationId xmlns:a16="http://schemas.microsoft.com/office/drawing/2014/main" id="{BAE9EBB2-FF7D-8E9A-E1EA-0AF7A3D8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7" y="1825414"/>
            <a:ext cx="4141639" cy="24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C5EE78-78F6-CC28-7AB7-5EEADF39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83974"/>
              </p:ext>
            </p:extLst>
          </p:nvPr>
        </p:nvGraphicFramePr>
        <p:xfrm>
          <a:off x="1311247" y="4689014"/>
          <a:ext cx="6521506" cy="1219200"/>
        </p:xfrm>
        <a:graphic>
          <a:graphicData uri="http://schemas.openxmlformats.org/drawingml/2006/table">
            <a:tbl>
              <a:tblPr/>
              <a:tblGrid>
                <a:gridCol w="1571186">
                  <a:extLst>
                    <a:ext uri="{9D8B030D-6E8A-4147-A177-3AD203B41FA5}">
                      <a16:colId xmlns:a16="http://schemas.microsoft.com/office/drawing/2014/main" val="659543464"/>
                    </a:ext>
                  </a:extLst>
                </a:gridCol>
                <a:gridCol w="585707">
                  <a:extLst>
                    <a:ext uri="{9D8B030D-6E8A-4147-A177-3AD203B41FA5}">
                      <a16:colId xmlns:a16="http://schemas.microsoft.com/office/drawing/2014/main" val="839443676"/>
                    </a:ext>
                  </a:extLst>
                </a:gridCol>
                <a:gridCol w="1394580">
                  <a:extLst>
                    <a:ext uri="{9D8B030D-6E8A-4147-A177-3AD203B41FA5}">
                      <a16:colId xmlns:a16="http://schemas.microsoft.com/office/drawing/2014/main" val="3734778810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1794898163"/>
                    </a:ext>
                  </a:extLst>
                </a:gridCol>
                <a:gridCol w="810009">
                  <a:extLst>
                    <a:ext uri="{9D8B030D-6E8A-4147-A177-3AD203B41FA5}">
                      <a16:colId xmlns:a16="http://schemas.microsoft.com/office/drawing/2014/main" val="3753763671"/>
                    </a:ext>
                  </a:extLst>
                </a:gridCol>
                <a:gridCol w="1350015">
                  <a:extLst>
                    <a:ext uri="{9D8B030D-6E8A-4147-A177-3AD203B41FA5}">
                      <a16:colId xmlns:a16="http://schemas.microsoft.com/office/drawing/2014/main" val="33369532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Prec</a:t>
                      </a:r>
                      <a:endParaRPr lang="en-US" sz="10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36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73.03</a:t>
                      </a:r>
                      <a:endParaRPr lang="ko-KR" altLang="en-US" sz="1000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83.92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64.63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384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77.35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312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75.54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8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921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1479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A634-816C-1A76-5713-17DFAC7F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B753692-A298-9186-471B-F210B1FA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32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종합 평가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B09EE-B41D-C98D-B7CF-74C8DFA3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904B5-958E-D0A9-4473-B6057A61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3" y="1628980"/>
            <a:ext cx="4217844" cy="31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39502-AE17-7EB6-FE9F-D3616DC8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47" y="1628980"/>
            <a:ext cx="4514605" cy="31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846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C128E-4EB9-6E37-01C6-6F7EB9773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4F3876-3DEF-103E-6296-C99B307E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042030" cy="72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📋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테스트용 데이터셋  모델 성능 종합 평가 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가중치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F1-score 70% + FPS 30%)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442538-51D5-3278-1E8F-967527D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A0733-F412-090B-0E8A-CC4FB120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77061"/>
              </p:ext>
            </p:extLst>
          </p:nvPr>
        </p:nvGraphicFramePr>
        <p:xfrm>
          <a:off x="791957" y="1538979"/>
          <a:ext cx="7560086" cy="4319385"/>
        </p:xfrm>
        <a:graphic>
          <a:graphicData uri="http://schemas.openxmlformats.org/drawingml/2006/table">
            <a:tbl>
              <a:tblPr/>
              <a:tblGrid>
                <a:gridCol w="429551">
                  <a:extLst>
                    <a:ext uri="{9D8B030D-6E8A-4147-A177-3AD203B41FA5}">
                      <a16:colId xmlns:a16="http://schemas.microsoft.com/office/drawing/2014/main" val="1374315070"/>
                    </a:ext>
                  </a:extLst>
                </a:gridCol>
                <a:gridCol w="1460471">
                  <a:extLst>
                    <a:ext uri="{9D8B030D-6E8A-4147-A177-3AD203B41FA5}">
                      <a16:colId xmlns:a16="http://schemas.microsoft.com/office/drawing/2014/main" val="3626125360"/>
                    </a:ext>
                  </a:extLst>
                </a:gridCol>
                <a:gridCol w="859100">
                  <a:extLst>
                    <a:ext uri="{9D8B030D-6E8A-4147-A177-3AD203B41FA5}">
                      <a16:colId xmlns:a16="http://schemas.microsoft.com/office/drawing/2014/main" val="276553850"/>
                    </a:ext>
                  </a:extLst>
                </a:gridCol>
                <a:gridCol w="1288651">
                  <a:extLst>
                    <a:ext uri="{9D8B030D-6E8A-4147-A177-3AD203B41FA5}">
                      <a16:colId xmlns:a16="http://schemas.microsoft.com/office/drawing/2014/main" val="3199822224"/>
                    </a:ext>
                  </a:extLst>
                </a:gridCol>
                <a:gridCol w="1804111">
                  <a:extLst>
                    <a:ext uri="{9D8B030D-6E8A-4147-A177-3AD203B41FA5}">
                      <a16:colId xmlns:a16="http://schemas.microsoft.com/office/drawing/2014/main" val="1104059630"/>
                    </a:ext>
                  </a:extLst>
                </a:gridCol>
                <a:gridCol w="1718202">
                  <a:extLst>
                    <a:ext uri="{9D8B030D-6E8A-4147-A177-3AD203B41FA5}">
                      <a16:colId xmlns:a16="http://schemas.microsoft.com/office/drawing/2014/main" val="2013586285"/>
                    </a:ext>
                  </a:extLst>
                </a:gridCol>
              </a:tblGrid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순위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Model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Confidence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F1-score (%)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FPS (Frames per Second)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Weighted Score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8957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73.03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52.641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12774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68.72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49.637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61609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69.78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49.078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6944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8.88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45.749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06949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61.90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45.742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9836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68.15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44.974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39518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67.68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48.971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322837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48.424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8480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58.46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43.630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89615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43.342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64954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60.28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8.97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42.927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89393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63.44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46.049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974367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65.02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47.126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61501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55.91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9.23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41.906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158026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58.19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42.610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7754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58.84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9.09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42.065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709993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17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v5n_ep100_img960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54.33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8.73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40.559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020561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v8s_ep50_img960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56.99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4.63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41.382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628250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v8s_ep100_img960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58.08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4.56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41.904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84183"/>
                  </a:ext>
                </a:extLst>
              </a:tr>
              <a:tr h="205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v5s_ep50_img640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55.64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8.05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41.363</a:t>
                      </a:r>
                    </a:p>
                  </a:txBody>
                  <a:tcPr marL="34941" marR="34941" marT="17471" marB="174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7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835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222033" cy="465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📌 결과 요약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(Summary of Findings)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정확도 최고 모델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YOLOv5s_ep50_img960 모델이 **F1-score 73.03%**로 최고 성능을 기록했으나, </a:t>
            </a:r>
            <a:r>
              <a:rPr lang="ko-KR" altLang="ko-KR" sz="1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FPS는</a:t>
            </a:r>
            <a:r>
              <a:rPr lang="ko-KR" altLang="ko-KR" sz="1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5.1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낮아 실시간성은 다소 부족함. </a:t>
            </a:r>
            <a:endParaRPr lang="en-US" altLang="ko-KR" sz="1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균형 성능 우수 모델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YOLOv5n_ep50_img960, YOLOv8n_ep50_img960</a:t>
            </a:r>
            <a:r>
              <a:rPr lang="en-US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모델은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F1-score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약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61~62%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FPS 9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정확도와 속도 모두 실용 기준을 충족</a:t>
            </a:r>
            <a:endParaRPr lang="en-US" altLang="ko-KR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속도 최우선 모델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YOLOv5n_ep100_img640, YOLOv8n_ep50_img640은 </a:t>
            </a:r>
            <a:r>
              <a:rPr lang="ko-KR" altLang="ko-KR" sz="1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FPS 13 이상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고속 처리 성능을 보였으나, </a:t>
            </a:r>
            <a:r>
              <a:rPr lang="ko-KR" altLang="ko-KR" sz="1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정확도는 30~40%대</a:t>
            </a:r>
            <a:r>
              <a:rPr lang="ko-KR" altLang="ko-KR" sz="1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낮음</a:t>
            </a: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따라서 </a:t>
            </a:r>
            <a:r>
              <a:rPr lang="en-US" altLang="ko-KR" sz="1000" b="1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YOLOv5n_ep50_img960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정확도와 실시간성 간 균형 측면에서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제조업체 적용에 가장 적합한 모델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도출되었다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81773" lvl="3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⚠️ 분석 한계점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(Limitations) </a:t>
            </a:r>
          </a:p>
          <a:p>
            <a:pPr lvl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실험은 동일한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Google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 및 고정된 영상 조건에서 수행되어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하드웨어 환경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로컬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CPU, Jetson Nano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적용 가능성은 충분히 검토되지 못함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 및 테스트 데이터셋이 특정 식품 공장의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 기반으로 수집되었기 때문에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조도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작업복 종류에 대한 일반화 성능은 아직 미지수임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lvl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FPS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단일 이미지 추론 기준으로 측정되었으며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영상 스트리밍 환경에서의 지연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(latency)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요소는 반영되지 않음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ko-KR" altLang="ko-KR" sz="1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endParaRPr lang="en-US" altLang="ko-KR" sz="14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00992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BB25B-4C44-9827-2F51-F6F3F9AC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AEA80A2-415E-6026-8A6E-E454FD488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222033" cy="462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🔧 향후 개선점 및 제안 </a:t>
            </a:r>
            <a:r>
              <a:rPr lang="en-US" altLang="ko-KR" dirty="0"/>
              <a:t>(Future Work and Improvements)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로컬 디바이스 기반 실증 검증 확대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Raspberry Pi, Jetson Nano,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 사무용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PC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환경에서의 실시간 처리 가능성을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 </a:t>
            </a:r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이식성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검토가 아닌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지속성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안정성 중심으로 검증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할 필요가 있음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OpenVINO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TensorRT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ONNX Runtime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경량 추론 엔진을 적용해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발열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지연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성능저하 등 장시간 운영에서의 한계 요인을 실측하는 테스트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필요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Jetson, Raspberry Pi, Intel NUC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환경에서 모델 경량화와 추론 최적화를 함께 수행해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도입 가능한 최소 조건을 </a:t>
            </a:r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정량화하는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후속 연구가 요구됨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2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다변화 및 증강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식품 제조 현장의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수집하고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어두운 조도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인종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작업복 종류 등을 반영한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증강 전략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도입 필요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 데이터는 조명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복장 등 조건이 제한적이어서 실제 환경에서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오탐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가능성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조도 변환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인종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복장 다양화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배경 합성 등 증강 전략을 통해 범용성과 재현성 향상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후처리 통합 구조 고도화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단독 구조는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복합 객체 판단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부분 누락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착용 불분명 상태에 대한 처리에 한계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존재함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0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CNN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기반의 후처리 분류기 및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DeepSORT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경량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트래커를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통합하여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탐지 → 상태 분류 → 단기 추적 → 로그 기록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구조로 확장 가능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 감지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정확도뿐만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아니라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위반 지속성 평가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작업자 식별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누적 로그 분석 기반 대시보드 구현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연결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트래커의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누적 오류나 계산 자원 부담을 고려해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필수 최소 모듈 중심의 경량 통합 설계가 전제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92FB4A-6B6E-DB5B-D376-C5CF6348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723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3"/>
            <a:ext cx="8042031" cy="582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 및 기대효과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제조업체와 같이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제한된 성능 자원 내에서 동작 가능한 수준의 실시간 위생복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감지 시스템 구축 가능성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실험적으로 검토하였다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YOLOv5/v8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계열의 경량 모델을 대상으로 총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128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조건 조합을 기반으로 실험한 결과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YOLOv5s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최고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F1-score 73.03%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기록한 반면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YOLOv5n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YOLOv8n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실시간성과 정확도 간의 절충적 성능을 보여주었다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YOLOv5n_ep50_img960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F1-score 61.25%, FPS 8.88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기록하여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엄격한 실시간성은 어렵지만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사후 분석 및 간헐적 실시간 알림용으로는 충분한 성능 범위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판단된다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이러한 결과는 고가의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클라우드 없이도 사내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PC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로컬 디바이스 기반 위생관리 시스템 구현 가능성을 의미하지만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단일 카메라 환경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비교적 명확한 배경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일정 조도 수준 등 조건이 제한될 경우에 한정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되므로 범용성 확보를 위해선 추가 보완이 요구된다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모니터링 시스템의 일부 기능을 자동화하는 실험적 가능성을 제시하는 수준으로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즉시 현장 적용보다는 실증 실험 및 검증 확대를 위한 기초 연구로 이해되는 것이 타당하다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연구 방향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Jetson Nano, Raspberry Pi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로컬 디바이스에서의 실제 배포 테스트가 요구된다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OpenVINO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TensorRT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ONNX Runtime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경량 추론 엔진을 적용하더라도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연산 병목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발열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메모리 한계 등 디바이스 고유의 제약 조건에서 성능 저하 가능성을 실측 기반으로 검증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조도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복장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카메라 각도 조건에 대응하는 일반화 성능 확보가 시급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현재의 성능은 제한된 환경에서 도출된 결과이므로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생산현장의 다양한 변수를 반영한 추가 학습 및 데이터 증강이 필수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YOLO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탐지 구조는 단일 시점 인식에는 강점을 가지지만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위생복 착용 누락 등의 누적 패턴 감지에는 취약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하므로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CNN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기반의 후처리 분류기 및 </a:t>
            </a:r>
            <a:r>
              <a:rPr lang="en-US" altLang="ko-KR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DeepSORT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같은 경량 </a:t>
            </a:r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트래커를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통합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하여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일회성 탐지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아닌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행동 기반 감시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수준으로의 고도화가 필요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응답성을 높이기 위해서는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CSPDarknet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백본 구조 대신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MobileNetV2 [6]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또는 </a:t>
            </a:r>
            <a:r>
              <a:rPr lang="en-US" altLang="ko-KR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EfficientNet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-Lite [7]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계열의 경량 백본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적용하고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Neck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단계의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PAN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제거 및 </a:t>
            </a:r>
            <a:r>
              <a:rPr lang="en-US" altLang="ko-KR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GhostConv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 등 연산 최적화를 병행함으로써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F1-score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성능을 유지하면서도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FPS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실질적으로 향상시킬 수 있는 구조적 대안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실험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3">
              <a:lnSpc>
                <a:spcPct val="130000"/>
              </a:lnSpc>
              <a:spcBef>
                <a:spcPts val="600"/>
              </a:spcBef>
            </a:pPr>
            <a:r>
              <a:rPr lang="en-US" altLang="ko-KR" sz="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 최적화와 경량화는 단순 기술적 개선을 넘어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기반의 스마트 위생관리 시스템이 중소 식품 제조업체에서도 현실적으로 적용될 수 있는 기반 요건 확보에 기여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</p:spTree>
    <p:extLst>
      <p:ext uri="{BB962C8B-B14F-4D97-AF65-F5344CB8AC3E}">
        <p14:creationId xmlns:p14="http://schemas.microsoft.com/office/powerpoint/2010/main" val="240215668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EF7-710F-049C-5572-7635F7569DB9}"/>
              </a:ext>
            </a:extLst>
          </p:cNvPr>
          <p:cNvSpPr txBox="1"/>
          <p:nvPr/>
        </p:nvSpPr>
        <p:spPr>
          <a:xfrm>
            <a:off x="339971" y="1182231"/>
            <a:ext cx="804203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[1] Y. Wu and Y. Zhang, "Food Safety Inspection Based on Deep Learning: Limitations and Applications in Real-Time Monitoring,"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Journal of Food Engineering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285, pp. 110089,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[2] A. N. Abdul Talib, A. H. Hamid, and S. M. Yusof, "Barriers to the Implementation of ICT in Malaysian SMEs: The Role of Human and Organizational Factors,"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Asian Journal of Technology Management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9, no. 1, pp. 1–8, 2016.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[3] I. K. Lee, H. J. Kwon, and J. S. Park, "A Study on Practical Lightweight AI Implementation for SME-Oriented Smart Factories,"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KIISE Transactions on Computing Practices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26, no. 4, pp. 171–180,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[4] E. Rauch, R. Linder, and W.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Dallasega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"Anthropocentric Perspective of Production Before and Within Industry 4.0,"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Computers &amp; Industrial Engineering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139, 105644, 2020.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[5] J. Lee, B. Kim, and M. Park, "Implementation Strategy for Lightweight AI Systems in Small Manufacturing Firms,"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Journal of Smart Factory Systems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vol. 3, no. 2, pp. 55–66, 2021.</a:t>
            </a:r>
          </a:p>
          <a:p>
            <a:pPr algn="l"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[6] M. Sandler, A. Howard, M. Zhu, A. 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Zhmoginov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and L.-C. Chen, "MobileNetV2: Inverted Residuals and Linear Bottlenecks,"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IEEE Conf. </a:t>
            </a:r>
            <a:r>
              <a:rPr lang="en-US" altLang="ko-KR" sz="1400" i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Comput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Vis. Pattern </a:t>
            </a:r>
            <a:r>
              <a:rPr lang="en-US" altLang="ko-KR" sz="1400" i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Recognit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(CVPR)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Salt Lake City, UT, USA, 2018, pp. 4510–4520.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[7] M. Tan and Q. Le, "</a:t>
            </a: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EfficientNet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Rethinking Model Scaling for Convolutional Neural Networks," in </a:t>
            </a:r>
            <a:r>
              <a:rPr lang="en-US" altLang="ko-KR" sz="1400" i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Proc. Int. Conf. Mach. Learn. (ICML)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Long Beach, CA, USA, 2019, pp. 6105–6114.</a:t>
            </a: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개선점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연구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연구의 결론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향후 연구 등 논의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73866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39BB-5DD5-53A9-0CC6-E1122EA9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3DDC8-B79F-54F0-DD95-70B31C26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73D01E-F17D-C899-6078-3EB24B179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12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E0175-7316-DBAB-83A0-672E2812C59C}"/>
              </a:ext>
            </a:extLst>
          </p:cNvPr>
          <p:cNvSpPr/>
          <p:nvPr/>
        </p:nvSpPr>
        <p:spPr bwMode="auto">
          <a:xfrm>
            <a:off x="748275" y="1578797"/>
            <a:ext cx="7650085" cy="21202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tx1"/>
                </a:solidFill>
              </a:rPr>
              <a:t>식품 제조현장</a:t>
            </a:r>
            <a:r>
              <a:rPr lang="ko-KR" altLang="en-US" sz="1600" dirty="0">
                <a:solidFill>
                  <a:schemeClr val="tx1"/>
                </a:solidFill>
              </a:rPr>
              <a:t> 작업자의 </a:t>
            </a:r>
            <a:r>
              <a:rPr lang="ko-KR" altLang="en-US" sz="1600" b="1" dirty="0">
                <a:solidFill>
                  <a:schemeClr val="tx1"/>
                </a:solidFill>
              </a:rPr>
              <a:t>위생복 및 </a:t>
            </a:r>
            <a:r>
              <a:rPr lang="ko-KR" altLang="en-US" sz="1600" b="1" dirty="0" err="1">
                <a:solidFill>
                  <a:schemeClr val="tx1"/>
                </a:solidFill>
              </a:rPr>
              <a:t>위생모</a:t>
            </a:r>
            <a:r>
              <a:rPr lang="ko-KR" altLang="en-US" sz="1600" b="1" dirty="0">
                <a:solidFill>
                  <a:schemeClr val="tx1"/>
                </a:solidFill>
              </a:rPr>
              <a:t> 착용 여부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기존 </a:t>
            </a:r>
            <a:r>
              <a:rPr lang="en-US" altLang="ko-KR" sz="1600" b="1" dirty="0">
                <a:solidFill>
                  <a:schemeClr val="tx1"/>
                </a:solidFill>
              </a:rPr>
              <a:t>CCTV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영상을 기반으로 </a:t>
            </a:r>
            <a:r>
              <a:rPr lang="ko-KR" altLang="en-US" sz="1600" b="1" dirty="0">
                <a:solidFill>
                  <a:schemeClr val="tx1"/>
                </a:solidFill>
              </a:rPr>
              <a:t>실시간 감지</a:t>
            </a:r>
            <a:r>
              <a:rPr lang="ko-KR" altLang="en-US" sz="1600" dirty="0">
                <a:solidFill>
                  <a:schemeClr val="tx1"/>
                </a:solidFill>
              </a:rPr>
              <a:t>하고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YOLO </a:t>
            </a:r>
            <a:r>
              <a:rPr lang="ko-KR" altLang="en-US" sz="1600" b="1" dirty="0">
                <a:solidFill>
                  <a:schemeClr val="tx1"/>
                </a:solidFill>
              </a:rPr>
              <a:t>경량 모델</a:t>
            </a:r>
            <a:r>
              <a:rPr lang="ko-KR" altLang="en-US" sz="1600" dirty="0">
                <a:solidFill>
                  <a:schemeClr val="tx1"/>
                </a:solidFill>
              </a:rPr>
              <a:t>의 성능을 학습 </a:t>
            </a:r>
            <a:r>
              <a:rPr lang="ko-KR" altLang="en-US" sz="1600" b="1" dirty="0">
                <a:solidFill>
                  <a:schemeClr val="tx1"/>
                </a:solidFill>
              </a:rPr>
              <a:t>파라미터 조합에 따라 비교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분석</a:t>
            </a:r>
            <a:r>
              <a:rPr lang="ko-KR" altLang="en-US" sz="1600" dirty="0">
                <a:solidFill>
                  <a:schemeClr val="tx1"/>
                </a:solidFill>
              </a:rPr>
              <a:t>함으로써</a:t>
            </a: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중소기업 환경</a:t>
            </a:r>
            <a:r>
              <a:rPr lang="ko-KR" altLang="en-US" sz="1600" dirty="0">
                <a:solidFill>
                  <a:schemeClr val="tx1"/>
                </a:solidFill>
              </a:rPr>
              <a:t>에 적합한 </a:t>
            </a:r>
            <a:r>
              <a:rPr lang="ko-KR" altLang="en-US" sz="1600" b="1" dirty="0" err="1">
                <a:solidFill>
                  <a:schemeClr val="tx1"/>
                </a:solidFill>
              </a:rPr>
              <a:t>온디바이스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AI </a:t>
            </a:r>
            <a:r>
              <a:rPr lang="ko-KR" altLang="en-US" sz="1600" b="1" dirty="0">
                <a:solidFill>
                  <a:schemeClr val="tx1"/>
                </a:solidFill>
              </a:rPr>
              <a:t>적용 가능성</a:t>
            </a:r>
            <a:r>
              <a:rPr lang="ko-KR" altLang="en-US" sz="1600" dirty="0">
                <a:solidFill>
                  <a:schemeClr val="tx1"/>
                </a:solidFill>
              </a:rPr>
              <a:t>을 평가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Keywords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위생복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위생모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실시간 감지</a:t>
            </a:r>
            <a:r>
              <a:rPr lang="en-US" altLang="ko-KR" sz="1600" dirty="0">
                <a:solidFill>
                  <a:schemeClr val="tx1"/>
                </a:solidFill>
              </a:rPr>
              <a:t>, YOLOv5n/s, YOLOv8n/s,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온디바이스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AI, </a:t>
            </a:r>
            <a:r>
              <a:rPr lang="ko-KR" altLang="en-US" sz="1600" dirty="0">
                <a:solidFill>
                  <a:schemeClr val="tx1"/>
                </a:solidFill>
              </a:rPr>
              <a:t>경량 모델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mAP</a:t>
            </a:r>
            <a:r>
              <a:rPr lang="en-US" altLang="ko-KR" sz="1600" dirty="0">
                <a:solidFill>
                  <a:schemeClr val="tx1"/>
                </a:solidFill>
              </a:rPr>
              <a:t>, FPS,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</a:rPr>
              <a:t>중소기업 </a:t>
            </a:r>
            <a:r>
              <a:rPr lang="ko-KR" altLang="en-US" sz="1600" dirty="0" err="1">
                <a:solidFill>
                  <a:schemeClr val="tx1"/>
                </a:solidFill>
              </a:rPr>
              <a:t>스마트팩토리</a:t>
            </a:r>
            <a:r>
              <a:rPr lang="en-US" altLang="ko-KR" sz="1600" dirty="0">
                <a:solidFill>
                  <a:schemeClr val="tx1"/>
                </a:solidFill>
              </a:rPr>
              <a:t>, CCTV </a:t>
            </a:r>
            <a:r>
              <a:rPr lang="ko-KR" altLang="en-US" sz="1600" dirty="0">
                <a:solidFill>
                  <a:schemeClr val="tx1"/>
                </a:solidFill>
              </a:rPr>
              <a:t>기반 객체 탐지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학습 파라미터 최적화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3E1594-6F15-0F61-491D-835F8618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3889151"/>
            <a:ext cx="3229555" cy="2357992"/>
          </a:xfrm>
          <a:prstGeom prst="rect">
            <a:avLst/>
          </a:prstGeom>
        </p:spPr>
      </p:pic>
      <p:pic>
        <p:nvPicPr>
          <p:cNvPr id="8194" name="Picture 2" descr="생성된 이미지">
            <a:extLst>
              <a:ext uri="{FF2B5EF4-FFF2-40B4-BE49-F238E27FC236}">
                <a16:creationId xmlns:a16="http://schemas.microsoft.com/office/drawing/2014/main" id="{AE359A7A-2479-1366-6D5B-0D57462E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01" y="3889151"/>
            <a:ext cx="3536988" cy="2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927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F34785-C5AA-F695-6941-A78FBC0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62016"/>
            <a:ext cx="8312034" cy="501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최근 식품 제조 산업에서는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스마트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디지털 기반 위생관리 시스템의 도입이 급속히 확산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되고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따라 생산 현장에서의 작업자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위생복 및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실시간으로 감지하는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비전 기술이 식품 안전성과 품질 확보의 핵심 요소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주목받고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기존의 식품 안전 검사 방식은 실험실 화학 분석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미생물 배양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관능 검사 등 정확성 측면에서는 신뢰성이 높으나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대규모 생산 라인에서의 지속적인 실시간 모니터링에는 한계가 존재한다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대해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Wu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Zhang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“전통적인 식품 안전 검사 방법은 정확성 측면에서는 흠잡을 데 없지만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대규모 생산 환경에서의 실시간 모니터링에는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부적합하다”고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지적하며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기반 딥러닝 모델의 현장 적용 가능성을 강조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바 있다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그러나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중소 식품 제조업체들은 고성능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시스템 도입에 따른 초기 비용 부담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전문 인력 부족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운영 관리 역량의 제한 등으로 인해 여전히 수작업 기반의 점검 방식에 의존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하고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감지 및 자동 기록 기능이 부재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상태다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Abdul Talib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중소기업이 디지털 시스템을 자체적으로 구축하는 데 있어 지식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자원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품질 역량 측면에서 구조적인 제약을 겪고 있음을 지적하였다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[2].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이러한 현실적 제약을 고려하여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별도의 고가 장비나 추가 인프라 없이 기존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구조를 활용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하되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없이도 실행 가능한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YOLOv5n/s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YOLOv8n/s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등의 경량 객체 탐지 모델을 중심으로 실시간 감지 환경에서의 성능을 비교 분석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하고자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통해 중소기업 환경에 최적화된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실시간 감지 시스템의 구현 가능성을 실증적으로 평가하는 것을 목표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연구는 전통적인 객체 탐지 모델의 정밀도와 속도 비교에 그치지 않고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중소기업이 가진 참여 중심의 조직문화와 단순한 운영 구조를 기반으로 한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경량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기술의 현장 적용 가능성을 기술적으로 입증하는 데 의의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있다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[3].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 본 연구는 단순히 정확도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처리 속도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(FPS),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크기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(MB)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같은 성능 지표를 비교하는 데 그치지 않고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중소 식품 제조업체 현장에서 요구되는 시스템의 구조적 요건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체계성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명확성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실용성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범용성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대한 적합성까지도 함께 평가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</a:t>
            </a:r>
            <a:r>
              <a:rPr lang="ko-KR" altLang="en-US" sz="1000" b="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스마트팩토리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전환 시 고려해야 할 핵심 조건들을 제시하는 실증 기반 비교 연구로서 기능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할 것이다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Rauch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이러한 조건을 충족시키기 위해서는 기술이 단순하고 경제적이며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수준에 맞는 맞춤형 전략이 필요하다고 강조하였다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[4].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Lee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이론적 복잡성보다 현장 중심의 실용적 구조를 갖춘 경량형 시스템 설계가 중소기업에게 보다 적합하다고 제안하였다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[5].</a:t>
            </a:r>
          </a:p>
          <a:p>
            <a:pPr indent="241795">
              <a:buNone/>
            </a:pPr>
            <a:endParaRPr lang="en-US" altLang="ko-KR" sz="2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B9F7-FBF3-9199-0DFF-5222C7D4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48B39-3CAC-BEE0-14EF-B55E0D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E20DC58-6E9F-1302-CC1F-1B4F261D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958748"/>
            <a:ext cx="8312034" cy="51229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2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필요성</a:t>
            </a:r>
            <a:endParaRPr lang="en-US" altLang="ko-KR" sz="400" b="1" kern="10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학문적 의의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YOLOv8n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같은 경량화 객체 탐지 모델을 활용하여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식품 제조 현장에서의 작업자 위생복 및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실시간으로 감지하고자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복잡한 네트워크 구조나 고가의 </a:t>
            </a:r>
            <a:r>
              <a:rPr lang="en-US" altLang="ko-KR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 없이도 </a:t>
            </a:r>
            <a:r>
              <a:rPr lang="ko-KR" altLang="en-US" sz="12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저사양</a:t>
            </a:r>
            <a:r>
              <a:rPr lang="ko-KR" altLang="en-US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디바이스에서 실행 가능한 </a:t>
            </a:r>
            <a:r>
              <a:rPr lang="ko-KR" altLang="en-US" sz="12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2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구조를 실증적으로 검토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제조 환경에서의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Vision AI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 가능성을 입증하는 데 그 의의가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연구들이 고성능 인프라에 기반한 이론적 성능 검증에 머무른 반면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경량 구조와 추론 속도 중심의 실용적 확장 가능성을 평가한다는 점에서 차별성을 갖는다</a:t>
            </a:r>
            <a:r>
              <a:rPr lang="ko-KR" altLang="en-US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[1], [5]. Rauch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중소기업의 스마트 제조 전환에는 단순성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저비용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 용이성이 핵심 조건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임을 강조한 바 있으며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[4], Lee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이론적 복잡성보다 현장 중심의 경량 구조 설계가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SME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적합하다고 주장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[5].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산업적 의의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 제조업체는 고가의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IoT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시스템이나 전담 유지보수 인력을 확보하기 어렵기 때문에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 설치된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인프라를 활용하고 간단한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ROI(Region of Interest)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설정만으로 위생복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실시간으로 감지할 수 있는 저비용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고실용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구조의 시스템 도입이 필요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경량 모델의 실시간 성능 비교를 통해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고가 장비 없이도 운영 가능한 객체 감지 시스템의 실현 가능성을 도출하고자 하며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스마트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시스템의 중소기업 현장 확산 전략으로 기능할 수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Abdul Talib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등은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중소기업이 지식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자원 측면에서 구조적 제약을 갖고 있으므로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단순하고 효율적인 구조가 우선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되어야 한다고 제안하였으며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[2],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이익권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외는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중소기업형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DX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전략에서 단순 자동화 기술도 실질적 혁신 효과를 유발할 수 있음을 강조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[3].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사회적 의의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지방 중소 식품기업도 손쉽게 도입 가능한 경량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위생관리 시스템의 구현 가능성을 제시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 기반의 식품 안전 관리 수준을 지역 단위로 확산시킬 수 있는 기반을 마련한다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중소기업이 자체적으로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스마트팩토리를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구축하기는 어렵지만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실용적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솔루션의 도입을 통해 자율 운영형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(AX)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환경을 단계적으로 실현할 수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결과적으로 소비자에게는 위생 신뢰도를 제공하고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사회 전반의 식품안전 수준 향상에 기여할 수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Wu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Zhang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딥러닝 기반 감지 기술이 식품 안전 문제 해결에 효과적이며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수작업 검사 방식의 한계를 보완할 수 있는 기술적 대안이 될 수 있음을 강조하였다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7218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921A-9C31-3874-216B-DB5D7571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619D-5CF7-FA2A-9DDB-4BF098DE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24B42D-5F25-6624-3C7A-A92ABD281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99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주요기여점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3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endParaRPr lang="en-US" altLang="ko-KR" sz="400" b="1" kern="10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학문적 측면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기존의 객체 감지 연구는 대부분 건설 현장이나 산업 안전 분야에서의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PPE(Personal Protective Equipment)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착용 여부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헬멧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조끼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마스크 등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단일 객체 탐지에 초점이 맞추어져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식품 제조 환경에서의 위생복 및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감지에 특화된 연구는 극히 드물다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해당 분야에서 공개된 벤치마크 데이터셋조차 거의 존재하지 않으며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객체 간 상호 관계 분석 및 다중 객체 조합 기반 위반 판단 로직에 대한 연구도 미비한 상황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 선행연구의 대부분은 고성능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환경에서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모델 혹은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CNN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구조를 구현하고 있어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식품공장의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저사양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 또는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실시간 감지 조건을 반영한 연구 사례는 사실상 부재하다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[1], [2], [5].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현장에서 직접 활용 가능한 모델 설계 및 성능 비교에 대한 학문적 실증 기반이 부족한 실정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산업적 측면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 제조업체는 고가의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IoT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시스템이나 통합 분석 플랫폼을 도입하기에 경제적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인적 여력이 부족하며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대부분의 시설에서는 기존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인프라를 단순 기록 용도로만 활용하고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이에 따라 현장에서의 위생복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위반 행위를 실시간으로 감지하거나 기록하는 시스템은 전무한 상황이다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이러한 한계는 스마트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전환의 장애 요소로 작용하며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맞춤형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DX·AX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전략 설계의 필요성을 시사한다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[3], [4].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사회적 측면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지방 중소 식품제조업체들은 상시 점검 인력 확보가 어려운 구조적 제약을 안고 있으며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위생관리 업무가 특정 관리자에게 과도하게 집중되는 경향을 보인다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설치한 공장의 대다수는 해당 시스템을 단순 녹화 또는 사후 확인 용도로만 사용하고 있어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위반 탐지 및 자동 기록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사후 분석이 모두 불가능한 상태다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식품안전 사고 발생 시 신속한 원인 분석과 조치가 어렵다는 점에서 소비자 신뢰도 저하 및 공공 식품안전 수준 악화로 이어질 수 있다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[1], [3].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200" kern="100" dirty="0"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3717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7AEC2-9E6F-0579-C8DF-A41DF8C1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0ED38-0CEE-1CDD-39A3-42CFFCA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5A1291-A2DB-4A32-4823-690CBE818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502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문제정의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주요기여점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8616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arenR" startAt="4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주요기여점</a:t>
            </a:r>
            <a:endParaRPr lang="en-US" altLang="ko-KR" sz="1000" kern="1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중소 식품 제조업체의 현장 환경에 적합한 실시간 위생복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감지 시스템을 구현하기 위한 실증적 비교 연구로서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다음과 같은 학문적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산업적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사회적 기여를 가진다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첫째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식품 제조 현장에서의 위생복 및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객체 탐지 기반으로 실시간 감지하는 경량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모델의 적용 가능성을 실험적으로 입증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연구가 건설 현장 및 일반 산업안전 분야의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PPE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감지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헬멧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조끼 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편중되어 있는 반면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식품 제조 환경에 특화된 감지 구조에 대한 연구는 거의 전무한 상황이며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이러한 </a:t>
            </a:r>
            <a:r>
              <a:rPr lang="ko-KR" altLang="en-US" sz="1000" b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분야적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공백을 보완하고자 한다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공개된 벤치마크 데이터셋이 부재한 상황에서 연구자가 직접 수집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가공한 실험용 데이터셋을 기반으로 실시간 감지 모델을 학습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평가하였으며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관련 연구의 기준점으로 기능할 수 있다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둘째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YOLOv5n, YOLOv5s, YOLOv8n, YOLOv8s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경량 객체 탐지 모델을 중심으로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해상도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배치 크기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에포크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수 등 주요 학습 파라미터 조합에 따른 </a:t>
            </a:r>
            <a:r>
              <a:rPr lang="en-US" altLang="ko-KR" sz="1000" b="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FPS, 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 크기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(MB)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비교 분석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 </a:t>
            </a:r>
            <a:r>
              <a:rPr lang="ko-KR" altLang="en-US" sz="1000" b="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미보유</a:t>
            </a:r>
            <a:r>
              <a:rPr lang="ko-KR" altLang="en-US" sz="1000" b="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환경에서도 실행 가능한 최적의 조합을 도출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고성능 연산 자원이 부족한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 환경에서 </a:t>
            </a:r>
            <a:r>
              <a:rPr lang="ko-KR" altLang="en-US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온디바이스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실시간 감지 시스템의 실현 가능성을 실증한 점에서 의의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셋째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기존의 고가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IoT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기반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솔루션과 달리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공장 내에 이미 설치된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CCTV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인프라를 활용하고 단순한 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ROI(Region of Interest)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설정만으로 객체 감지가 가능하도록 구성함으로써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별도의 하드웨어 도입 없이도 현장 적용이 가능한 저비용 구조를 제시하였다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중소기업의 디지털 전환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(DX)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자율 운영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(AX)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기반의 스마트 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HACCP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도입을 가속화할 수 있는 실용적 전략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작용할 수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넷째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단순한 기술 구현을 넘어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 제조 현장에서 실제 요구되는 구조적 요건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체계성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명확성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실용성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범용성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—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종합적으로 평가하고자 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통해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단순히 모델 성능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100" u="sng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mAP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Precision, Recall)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만이 아닌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도입 시의 구현 난이도 및 유지관리 적합성까지 아우르는 현장 중심 비교 프레임워크를 제시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	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마지막으로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상시 위생관리 인력 확보가 어려운 지방 중소 식품공장을 고려하여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감지 및 기록 기능을 통해 관리자 의존도를 줄이고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위생 위반 사항의 자율 탐지 및 사후 분석을 가능하게 하는 자동화 기반을 제공하였다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중소기업의 기술 격차 해소에 기여함과 동시에</a:t>
            </a:r>
            <a:r>
              <a:rPr lang="en-US" altLang="ko-KR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u="sng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소비자에게는 보다 높은 수준의 위생 신뢰도를 제공함으로써 사회 전반의 식품 안전 수준 향상에도 이바지</a:t>
            </a:r>
            <a:r>
              <a:rPr lang="ko-KR" altLang="en-US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할 수 있다</a:t>
            </a:r>
            <a:r>
              <a:rPr lang="en-US" altLang="ko-KR" sz="1000" b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11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2787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B1FE-DA6D-BE90-9F66-0A0C7BBF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97A25A4-773F-246F-4395-CDDF92033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3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Methodology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연구개요</a:t>
            </a:r>
            <a:endParaRPr lang="en-US" altLang="ko-KR" sz="16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 연구는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중소 식품 제조업체 현장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에서의 위생복 및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위생모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착용 여부를 감지하기 위해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YOLO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계열 경량 모델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성능을 비교 분석함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	</a:t>
            </a:r>
            <a:r>
              <a:rPr lang="ko-KR" altLang="en-US" sz="1200" dirty="0"/>
              <a:t>목적은 </a:t>
            </a:r>
            <a:r>
              <a:rPr lang="en-US" altLang="ko-KR" sz="1200" b="1" dirty="0"/>
              <a:t>GPU </a:t>
            </a:r>
            <a:r>
              <a:rPr lang="ko-KR" altLang="en-US" sz="1200" b="1" dirty="0" err="1"/>
              <a:t>미보유</a:t>
            </a:r>
            <a:r>
              <a:rPr lang="ko-KR" altLang="en-US" sz="1200" b="1" dirty="0"/>
              <a:t> 환경</a:t>
            </a:r>
            <a:r>
              <a:rPr lang="ko-KR" altLang="en-US" sz="1200" dirty="0"/>
              <a:t>에서도 적용 가능한 </a:t>
            </a:r>
            <a:r>
              <a:rPr lang="ko-KR" altLang="en-US" sz="1200" b="1" dirty="0"/>
              <a:t>최적 모델 및 학습 파라미터 조합</a:t>
            </a:r>
            <a:r>
              <a:rPr lang="ko-KR" altLang="en-US" sz="1200" dirty="0"/>
              <a:t>을 도출하는 것</a:t>
            </a:r>
            <a:endParaRPr lang="en-US" altLang="ko-KR" sz="12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200" kern="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데이터셋 구성 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Roboflow</a:t>
            </a:r>
            <a:r>
              <a:rPr lang="en-US" altLang="ko-KR" sz="16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이미지 수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1,586 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장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(600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여장 원본 이미지 증강 후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클래스 구성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marL="243260" lvl="1" indent="0">
              <a:spcBef>
                <a:spcPts val="600"/>
              </a:spcBef>
              <a:buNone/>
            </a:pP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	[ 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gown_on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</a:t>
            </a:r>
            <a:r>
              <a:rPr lang="en-US" altLang="ko-KR" sz="1200" b="1" kern="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hairnet_on</a:t>
            </a: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” , “person”  </a:t>
            </a:r>
            <a:r>
              <a:rPr lang="en-US" altLang="ko-KR" sz="1200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]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200" b="1" kern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200" dirty="0"/>
              <a:t>.</a:t>
            </a:r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2432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000" b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43260" lvl="1" indent="0">
              <a:spcBef>
                <a:spcPts val="600"/>
              </a:spcBef>
              <a:buNone/>
            </a:pP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6652B8C-76F8-0DA1-DE42-6680CCC0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A9FB7D0-224E-D184-88F5-85CBCA031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49075"/>
              </p:ext>
            </p:extLst>
          </p:nvPr>
        </p:nvGraphicFramePr>
        <p:xfrm>
          <a:off x="431954" y="4675549"/>
          <a:ext cx="4098438" cy="1097280"/>
        </p:xfrm>
        <a:graphic>
          <a:graphicData uri="http://schemas.openxmlformats.org/drawingml/2006/table">
            <a:tbl>
              <a:tblPr/>
              <a:tblGrid>
                <a:gridCol w="1366146">
                  <a:extLst>
                    <a:ext uri="{9D8B030D-6E8A-4147-A177-3AD203B41FA5}">
                      <a16:colId xmlns:a16="http://schemas.microsoft.com/office/drawing/2014/main" val="780870966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3704678137"/>
                    </a:ext>
                  </a:extLst>
                </a:gridCol>
                <a:gridCol w="1366146">
                  <a:extLst>
                    <a:ext uri="{9D8B030D-6E8A-4147-A177-3AD203B41FA5}">
                      <a16:colId xmlns:a16="http://schemas.microsoft.com/office/drawing/2014/main" val="1113393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세트 종류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811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1,359</a:t>
                      </a:r>
                      <a:r>
                        <a:rPr lang="ko-KR" altLang="en-US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Valid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132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0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</a:t>
                      </a:r>
                      <a:r>
                        <a:rPr lang="ko-KR" altLang="en-US" sz="12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629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4B6925-9097-A06B-242B-77B3F411711B}"/>
              </a:ext>
            </a:extLst>
          </p:cNvPr>
          <p:cNvSpPr txBox="1"/>
          <p:nvPr/>
        </p:nvSpPr>
        <p:spPr>
          <a:xfrm>
            <a:off x="338400" y="5847804"/>
            <a:ext cx="837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⚠️ 실제 모델 학습 시에는 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Google </a:t>
            </a:r>
            <a:r>
              <a:rPr lang="en-US" altLang="ko-KR" sz="1050" dirty="0" err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Colab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내에서 </a:t>
            </a:r>
            <a:r>
              <a:rPr lang="en-US" altLang="ko-KR" sz="105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Train 75% / Valid 15% / Test 10%</a:t>
            </a:r>
            <a:r>
              <a:rPr lang="ko-KR" altLang="en-US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비율로 재분할하여 적용함</a:t>
            </a:r>
            <a:r>
              <a:rPr lang="en-US" altLang="ko-KR" sz="105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5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3AF975-A2CF-FC30-4494-D5F51832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75" y="3789004"/>
            <a:ext cx="3987427" cy="1980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965518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60068</TotalTime>
  <Words>4976</Words>
  <Application>Microsoft Office PowerPoint</Application>
  <PresentationFormat>화면 슬라이드 쇼(4:3)</PresentationFormat>
  <Paragraphs>961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Noto Sans KR</vt:lpstr>
      <vt:lpstr>나눔고딕 ExtraBold</vt:lpstr>
      <vt:lpstr>맑은 고딕</vt:lpstr>
      <vt:lpstr>Arial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프로젝트 #1 개요</vt:lpstr>
      <vt:lpstr>프로젝트 #1 개요</vt:lpstr>
      <vt:lpstr>프로젝트 #1 개요</vt:lpstr>
      <vt:lpstr>프로젝트 #1 개요</vt:lpstr>
      <vt:lpstr>프로젝트 #1 개요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한계점 및 토론 (Limitations &amp; Discussions)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Yong Seok Jung</cp:lastModifiedBy>
  <cp:revision>3149</cp:revision>
  <cp:lastPrinted>2025-06-08T15:26:24Z</cp:lastPrinted>
  <dcterms:created xsi:type="dcterms:W3CDTF">2004-08-18T11:28:05Z</dcterms:created>
  <dcterms:modified xsi:type="dcterms:W3CDTF">2025-06-09T01:57:55Z</dcterms:modified>
</cp:coreProperties>
</file>